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27"/>
  </p:notesMasterIdLst>
  <p:handoutMasterIdLst>
    <p:handoutMasterId r:id="rId28"/>
  </p:handoutMasterIdLst>
  <p:sldIdLst>
    <p:sldId id="609" r:id="rId4"/>
    <p:sldId id="607" r:id="rId5"/>
    <p:sldId id="588" r:id="rId6"/>
    <p:sldId id="589" r:id="rId7"/>
    <p:sldId id="608" r:id="rId8"/>
    <p:sldId id="590" r:id="rId9"/>
    <p:sldId id="616" r:id="rId10"/>
    <p:sldId id="617" r:id="rId11"/>
    <p:sldId id="592" r:id="rId12"/>
    <p:sldId id="614" r:id="rId13"/>
    <p:sldId id="615" r:id="rId14"/>
    <p:sldId id="618" r:id="rId15"/>
    <p:sldId id="611" r:id="rId16"/>
    <p:sldId id="619" r:id="rId17"/>
    <p:sldId id="623" r:id="rId18"/>
    <p:sldId id="624" r:id="rId19"/>
    <p:sldId id="625" r:id="rId20"/>
    <p:sldId id="626" r:id="rId21"/>
    <p:sldId id="627" r:id="rId22"/>
    <p:sldId id="628" r:id="rId23"/>
    <p:sldId id="629" r:id="rId24"/>
    <p:sldId id="630" r:id="rId25"/>
    <p:sldId id="61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09"/>
            <p14:sldId id="607"/>
            <p14:sldId id="588"/>
            <p14:sldId id="589"/>
            <p14:sldId id="608"/>
            <p14:sldId id="590"/>
            <p14:sldId id="616"/>
            <p14:sldId id="617"/>
            <p14:sldId id="592"/>
            <p14:sldId id="614"/>
            <p14:sldId id="615"/>
            <p14:sldId id="618"/>
            <p14:sldId id="611"/>
            <p14:sldId id="619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4" clrIdx="0"/>
  <p:cmAuthor id="1" name="Hamel,Owen" initials="H" lastIdx="9" clrIdx="1">
    <p:extLst>
      <p:ext uri="{19B8F6BF-5375-455C-9EA6-DF929625EA0E}">
        <p15:presenceInfo xmlns:p15="http://schemas.microsoft.com/office/powerpoint/2012/main" userId="Hamel,Ow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509" autoAdjust="0"/>
  </p:normalViewPr>
  <p:slideViewPr>
    <p:cSldViewPr>
      <p:cViewPr varScale="1">
        <p:scale>
          <a:sx n="111" d="100"/>
          <a:sy n="111" d="100"/>
        </p:scale>
        <p:origin x="81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0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Spatio</a:t>
            </a:r>
            <a:r>
              <a:rPr lang="en-US" dirty="0" smtClean="0"/>
              <a:t>-temporal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800"/>
            </a:lvl1pPr>
            <a:lvl2pPr>
              <a:spcBef>
                <a:spcPts val="600"/>
              </a:spcBef>
              <a:spcAft>
                <a:spcPts val="600"/>
              </a:spcAft>
              <a:defRPr sz="2400"/>
            </a:lvl2pPr>
            <a:lvl3pPr>
              <a:spcBef>
                <a:spcPts val="600"/>
              </a:spcBef>
              <a:spcAft>
                <a:spcPts val="600"/>
              </a:spcAft>
              <a:defRPr sz="2000"/>
            </a:lvl3pPr>
            <a:lvl4pPr>
              <a:spcBef>
                <a:spcPts val="600"/>
              </a:spcBef>
              <a:spcAft>
                <a:spcPts val="600"/>
              </a:spcAft>
              <a:defRPr sz="1800"/>
            </a:lvl4pPr>
            <a:lvl5pPr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29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38200"/>
            <a:ext cx="44196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838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James Thorson (Feb. 28, 2010)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51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0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4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76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95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0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5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ishstats.org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-Thorson/VAST/tree/master/examples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8:  VAST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May 17, 2018</a:t>
            </a:r>
          </a:p>
          <a:p>
            <a:pPr algn="l"/>
            <a:r>
              <a:rPr lang="en-US" dirty="0" smtClean="0"/>
              <a:t>Learning objectives: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Interpret multivariate spatio-temporal model results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Gain familiarity with VAST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F4530-C0A9-489F-AD78-78B1E4B1E71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800600" y="1447800"/>
            <a:ext cx="43434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Benefits of single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Include biological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Improved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Similar review standards and “burden of proof”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0" y="1759789"/>
            <a:ext cx="4644965" cy="5124090"/>
          </a:xfrm>
          <a:prstGeom prst="ellipse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0" y="3315419"/>
            <a:ext cx="2133600" cy="1981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410778" y="1759789"/>
            <a:ext cx="1981200" cy="2012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2683893" y="3315420"/>
            <a:ext cx="1961072" cy="1981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410778" y="2297524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Stock Assessment</a:t>
            </a:r>
            <a:endParaRPr lang="en-GB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384881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Habitat Assessment</a:t>
            </a:r>
            <a:endParaRPr lang="en-GB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668078" y="3772619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ecosystem assessment</a:t>
            </a:r>
            <a:endParaRPr lang="en-GB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1047184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Spatio-temporal model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  <p:sp>
        <p:nvSpPr>
          <p:cNvPr id="13" name="Oval 12"/>
          <p:cNvSpPr/>
          <p:nvPr/>
        </p:nvSpPr>
        <p:spPr>
          <a:xfrm>
            <a:off x="1258378" y="4899804"/>
            <a:ext cx="2133600" cy="1981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237171" y="540894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Climate </a:t>
            </a:r>
            <a:r>
              <a:rPr lang="en-US" sz="2400" b="1" dirty="0" smtClean="0"/>
              <a:t>Assessment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40326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11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66800"/>
            <a:ext cx="3733800" cy="5638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800" b="1" dirty="0" smtClean="0">
                <a:hlinkClick r:id="rId2"/>
              </a:rPr>
              <a:t>www.FishStats.org</a:t>
            </a:r>
            <a:endParaRPr lang="en-US" sz="38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FishViz</a:t>
            </a:r>
            <a:r>
              <a:rPr lang="en-US" sz="2400" dirty="0" smtClean="0"/>
              <a:t> </a:t>
            </a:r>
          </a:p>
          <a:p>
            <a:pPr lvl="1" indent="-342900"/>
            <a:r>
              <a:rPr lang="en-US" sz="2000" dirty="0" smtClean="0"/>
              <a:t>Visualizes results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VAST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Multi-species index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SpatialVAM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Estimate species interactions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FishData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Scrape data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FishStats</a:t>
            </a:r>
            <a:r>
              <a:rPr lang="en-US" sz="2400" dirty="0" smtClean="0"/>
              <a:t>-listserv</a:t>
            </a:r>
          </a:p>
          <a:p>
            <a:pPr lvl="1" indent="-342900"/>
            <a:r>
              <a:rPr lang="en-US" sz="2000" dirty="0" smtClean="0"/>
              <a:t>Community updates by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51" y="1023937"/>
            <a:ext cx="5147307" cy="5724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2144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 smtClean="0"/>
                  <a:t>Delta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9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𝑙𝑜𝑔𝑖</m:t>
                                </m:r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func>
                                      <m:func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9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)}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2600" dirty="0" smtClean="0"/>
                  <a:t>Linear </a:t>
                </a:r>
                <a:r>
                  <a:rPr lang="en-US" sz="2600" dirty="0" smtClean="0"/>
                  <a:t>predictors</a:t>
                </a:r>
                <a:endParaRPr lang="en-US" sz="2600" dirty="0" smtClean="0"/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  <a:blipFill>
                <a:blip r:embed="rId2"/>
                <a:stretch>
                  <a:fillRect l="-912" t="-1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23100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900" dirty="0" smtClean="0"/>
                  <a:t>Predict densities</a:t>
                </a:r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 smtClean="0"/>
                  <a:t>… Where assuming it’s a conventional delta-model</a:t>
                </a:r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1600" smtClean="0"/>
              </a:p>
              <a:p>
                <a:pPr marL="0" indent="0">
                  <a:buNone/>
                </a:pPr>
                <a:r>
                  <a:rPr lang="en-US" sz="1600" smtClean="0"/>
                  <a:t>… </a:t>
                </a:r>
                <a:r>
                  <a:rPr lang="en-US" sz="1600" dirty="0" smtClean="0"/>
                  <a:t>and 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  <a:blipFill>
                <a:blip r:embed="rId2"/>
                <a:stretch>
                  <a:fillRect l="-632" t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00457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28600" y="1066800"/>
                <a:ext cx="8610600" cy="5791200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6500" b="1" dirty="0" smtClean="0"/>
                  <a:t>Useful outputs</a:t>
                </a:r>
                <a:endParaRPr lang="en-US" sz="3600" b="1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1.   Total abundance </a:t>
                </a:r>
                <a:r>
                  <a:rPr lang="en-US" dirty="0" smtClean="0"/>
                  <a:t>(units: kilograms)</a:t>
                </a:r>
              </a:p>
              <a:p>
                <a:pPr marL="5715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2.   Average density </a:t>
                </a:r>
                <a:r>
                  <a:rPr lang="en-US" dirty="0" smtClean="0"/>
                  <a:t>(units: kilograms per square-kilometer)</a:t>
                </a:r>
                <a:endParaRPr lang="en-US" sz="4500" dirty="0" smtClean="0"/>
              </a:p>
              <a:p>
                <a:pPr marL="5715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3.   Center of distribution (</a:t>
                </a:r>
                <a:r>
                  <a:rPr lang="en-US" dirty="0" smtClean="0"/>
                  <a:t>units:  kilometers relative to reference location</a:t>
                </a:r>
                <a:r>
                  <a:rPr lang="en-US" sz="4500" dirty="0" smtClean="0"/>
                  <a:t>)</a:t>
                </a: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4500" dirty="0" smtClean="0"/>
                  <a:t>4.   Effective area occupied </a:t>
                </a:r>
                <a:r>
                  <a:rPr lang="en-US" dirty="0" smtClean="0"/>
                  <a:t>(units: square-kilometers)</a:t>
                </a:r>
                <a:endParaRPr lang="en-US" sz="4500" dirty="0" smtClean="0"/>
              </a:p>
              <a:p>
                <a:pPr marL="5715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8610600" cy="5791200"/>
              </a:xfrm>
              <a:prstGeom prst="rect">
                <a:avLst/>
              </a:prstGeom>
              <a:blipFill>
                <a:blip r:embed="rId2"/>
                <a:stretch>
                  <a:fillRect l="-2195" t="-3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43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Diagnostics</a:t>
            </a:r>
            <a:endParaRPr lang="en-US" sz="28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7200" y="4076700"/>
            <a:ext cx="4013387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Advice:  Inspect extrapolation footprint and knots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6" y="838200"/>
            <a:ext cx="6076964" cy="60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Diagnostics</a:t>
            </a:r>
            <a:endParaRPr lang="en-US" sz="28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862354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Advice:  Inspect spatial distribution of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0" y="1511060"/>
            <a:ext cx="5118340" cy="51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Diagnostics</a:t>
            </a:r>
            <a:endParaRPr lang="en-US" sz="2800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821" y="1066800"/>
            <a:ext cx="4013387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Encounter probability vs. frequency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2" y="2590791"/>
            <a:ext cx="4013387" cy="403860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87716" y="1066800"/>
            <a:ext cx="4013388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Quantile-quantile plot for positive catch rates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17" y="2590790"/>
            <a:ext cx="4013387" cy="40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rot="16200000">
            <a:off x="-1828800" y="3355299"/>
            <a:ext cx="5562601" cy="99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Pearson residuals for encounter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2199101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1627607" y="3352801"/>
            <a:ext cx="5562601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Pearson residuals for positive catch rates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90" y="23734"/>
            <a:ext cx="2199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smtClean="0"/>
              <a:t>Advice – Look at bounds and gradients</a:t>
            </a:r>
            <a:endParaRPr lang="en-US" sz="2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838200"/>
            <a:ext cx="862354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2400" y="1196658"/>
          <a:ext cx="4356339" cy="5723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9623">
                  <a:extLst>
                    <a:ext uri="{9D8B030D-6E8A-4147-A177-3AD203B41FA5}">
                      <a16:colId xmlns:a16="http://schemas.microsoft.com/office/drawing/2014/main" val="3352343984"/>
                    </a:ext>
                  </a:extLst>
                </a:gridCol>
                <a:gridCol w="677870">
                  <a:extLst>
                    <a:ext uri="{9D8B030D-6E8A-4147-A177-3AD203B41FA5}">
                      <a16:colId xmlns:a16="http://schemas.microsoft.com/office/drawing/2014/main" val="3312121158"/>
                    </a:ext>
                  </a:extLst>
                </a:gridCol>
                <a:gridCol w="747145">
                  <a:extLst>
                    <a:ext uri="{9D8B030D-6E8A-4147-A177-3AD203B41FA5}">
                      <a16:colId xmlns:a16="http://schemas.microsoft.com/office/drawing/2014/main" val="1970328299"/>
                    </a:ext>
                  </a:extLst>
                </a:gridCol>
                <a:gridCol w="549623">
                  <a:extLst>
                    <a:ext uri="{9D8B030D-6E8A-4147-A177-3AD203B41FA5}">
                      <a16:colId xmlns:a16="http://schemas.microsoft.com/office/drawing/2014/main" val="3942034570"/>
                    </a:ext>
                  </a:extLst>
                </a:gridCol>
                <a:gridCol w="549623">
                  <a:extLst>
                    <a:ext uri="{9D8B030D-6E8A-4147-A177-3AD203B41FA5}">
                      <a16:colId xmlns:a16="http://schemas.microsoft.com/office/drawing/2014/main" val="2746326924"/>
                    </a:ext>
                  </a:extLst>
                </a:gridCol>
                <a:gridCol w="549623">
                  <a:extLst>
                    <a:ext uri="{9D8B030D-6E8A-4147-A177-3AD203B41FA5}">
                      <a16:colId xmlns:a16="http://schemas.microsoft.com/office/drawing/2014/main" val="1704927374"/>
                    </a:ext>
                  </a:extLst>
                </a:gridCol>
                <a:gridCol w="732832">
                  <a:extLst>
                    <a:ext uri="{9D8B030D-6E8A-4147-A177-3AD203B41FA5}">
                      <a16:colId xmlns:a16="http://schemas.microsoft.com/office/drawing/2014/main" val="2835865557"/>
                    </a:ext>
                  </a:extLst>
                </a:gridCol>
              </a:tblGrid>
              <a:tr h="120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Param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starting_value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Lower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Upper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final_gradient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7700462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ln_H_input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0.231528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-6.19E-08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87282112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ln_H_input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-0.96568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-8.88E-08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6388866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4.120475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2.44E-09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618857198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4.228782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1.90E-09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185215780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beta1_ct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4.322799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-5.30E-10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90686939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5.093036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8974324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beta1_ct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5.428053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-5.17E-08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0131943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4.105238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-2.95E-09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72199989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5.056347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4.29E-09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03997360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4.168261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-5.53E-09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626155877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4.333523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7.79E-09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678429213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5.989274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-1.02E-08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919339380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4.524008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830222652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5.265399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3.09E-09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747143866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5.646847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-9.95E-11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11818393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4.886118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3.52E-09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96625216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5.073619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4.40E-09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881381597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4.753279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5.61E-09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80711223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4.996536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4.81E-09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30353634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6.218751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1.38E-09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15819879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5.124685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-3.66E-09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793490138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5.706784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-8.00E-09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29667826"/>
                  </a:ext>
                </a:extLst>
              </a:tr>
              <a:tr h="639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4.80919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4.36E-09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259336805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4.534566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6.15E-09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506746163"/>
                  </a:ext>
                </a:extLst>
              </a:tr>
              <a:tr h="639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5.45406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-1.36E-09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83860395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4.746618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4.78E-09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26931985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4.572286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8.21E-09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054454876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4.198098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1.19E-08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1328291472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2.877037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1.34E-08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5620219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3.426151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11205520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2.986486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5.37E-09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442051994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4.659832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4.15E-09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369907577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4.656848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7.09E-09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3201621630"/>
                  </a:ext>
                </a:extLst>
              </a:tr>
              <a:tr h="6392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5.18952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4.60E-09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2951385186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beta1_ct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-4.64096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6.231048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1.60E-09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4114540319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L_omega1_z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-0.83795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-1.94641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1.61E-07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551370291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L_epsilon1_z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1.037078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0.975252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-3.53E-07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594752532"/>
                  </a:ext>
                </a:extLst>
              </a:tr>
              <a:tr h="12039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logkappa1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-0.10536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-6.01012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-4.12041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-2.57395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4.33E-07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13" marR="23013" marT="0" marB="0" anchor="b"/>
                </a:tc>
                <a:extLst>
                  <a:ext uri="{0D108BD9-81ED-4DB2-BD59-A6C34878D82A}">
                    <a16:rowId xmlns:a16="http://schemas.microsoft.com/office/drawing/2014/main" val="63982132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508739" y="934849"/>
          <a:ext cx="4340942" cy="5915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517">
                  <a:extLst>
                    <a:ext uri="{9D8B030D-6E8A-4147-A177-3AD203B41FA5}">
                      <a16:colId xmlns:a16="http://schemas.microsoft.com/office/drawing/2014/main" val="1767472807"/>
                    </a:ext>
                  </a:extLst>
                </a:gridCol>
                <a:gridCol w="719986">
                  <a:extLst>
                    <a:ext uri="{9D8B030D-6E8A-4147-A177-3AD203B41FA5}">
                      <a16:colId xmlns:a16="http://schemas.microsoft.com/office/drawing/2014/main" val="2815811990"/>
                    </a:ext>
                  </a:extLst>
                </a:gridCol>
                <a:gridCol w="783577">
                  <a:extLst>
                    <a:ext uri="{9D8B030D-6E8A-4147-A177-3AD203B41FA5}">
                      <a16:colId xmlns:a16="http://schemas.microsoft.com/office/drawing/2014/main" val="1478147416"/>
                    </a:ext>
                  </a:extLst>
                </a:gridCol>
                <a:gridCol w="504517">
                  <a:extLst>
                    <a:ext uri="{9D8B030D-6E8A-4147-A177-3AD203B41FA5}">
                      <a16:colId xmlns:a16="http://schemas.microsoft.com/office/drawing/2014/main" val="885561912"/>
                    </a:ext>
                  </a:extLst>
                </a:gridCol>
                <a:gridCol w="553391">
                  <a:extLst>
                    <a:ext uri="{9D8B030D-6E8A-4147-A177-3AD203B41FA5}">
                      <a16:colId xmlns:a16="http://schemas.microsoft.com/office/drawing/2014/main" val="1178301745"/>
                    </a:ext>
                  </a:extLst>
                </a:gridCol>
                <a:gridCol w="504517">
                  <a:extLst>
                    <a:ext uri="{9D8B030D-6E8A-4147-A177-3AD203B41FA5}">
                      <a16:colId xmlns:a16="http://schemas.microsoft.com/office/drawing/2014/main" val="567789989"/>
                    </a:ext>
                  </a:extLst>
                </a:gridCol>
                <a:gridCol w="770437">
                  <a:extLst>
                    <a:ext uri="{9D8B030D-6E8A-4147-A177-3AD203B41FA5}">
                      <a16:colId xmlns:a16="http://schemas.microsoft.com/office/drawing/2014/main" val="1882384631"/>
                    </a:ext>
                  </a:extLst>
                </a:gridCol>
              </a:tblGrid>
              <a:tr h="1564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Param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starting_value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Lower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Upper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final_gradient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71828136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7.516834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2.20E-10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8300092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8.739776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-1.49E-10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65106266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7.843733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1.06E-09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7183120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8.534672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1.02E-09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825680299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beta2_ct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8.097048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1.03E-09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205304673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beta2_ct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8.458756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3.47E-10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21042003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8.286936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-1.06E-10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68341079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8.242662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2.49E-11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8501487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8.045717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16543795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8.170187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3.41E-11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2219163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8.06304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9.76E-10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35037635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8.212494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-5.63E-10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28895182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8.008228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-1.80E-10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11343400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7.516414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-7.77E-10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69466068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7.730084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-2.10E-10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22741781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9.21962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7.886746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2.17E-10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91290834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7.662614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-5.12E-10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27102659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7.40508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7.91E-10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856418845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8.197652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-7.12E-10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746608695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8.165989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-2.23E-10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24690159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7.847344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-2.63E-09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42160609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8.542195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1.28E-10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3734433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7.982901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-1.07E-09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12971823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7.832611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-4.09E-10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065683469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7.129841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-1.78E-10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21356006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6.996498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4.58E-10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877330204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6.544465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-1.44E-09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2084123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6.056259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8.04E-10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53514788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7.290846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1.02E-09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64181356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7.545933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5.06E-10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528996150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7.247531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-1.24E-09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3498496157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7.513136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1.12E-09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1910218932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beta2_ct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9.21962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8.565377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-9.49E-10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853433565"/>
                  </a:ext>
                </a:extLst>
              </a:tr>
              <a:tr h="826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L_omega2_z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-0.58178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-1.10638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-9.35E-09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193592037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L_epsilon2_z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-0.45241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-1.12348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1.43E-07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070871396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logkappa2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-0.10536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-6.01012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-4.53498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-2.57395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3.22E-08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2602316321"/>
                  </a:ext>
                </a:extLst>
              </a:tr>
              <a:tr h="1564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logSigmaM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1.609438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0.168158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-2.42E-07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264" marR="24264" marT="0" marB="0" anchor="b"/>
                </a:tc>
                <a:extLst>
                  <a:ext uri="{0D108BD9-81ED-4DB2-BD59-A6C34878D82A}">
                    <a16:rowId xmlns:a16="http://schemas.microsoft.com/office/drawing/2014/main" val="419010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0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228600"/>
            <a:ext cx="8686800" cy="64008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None/>
            </a:pPr>
            <a:r>
              <a:rPr lang="en-US" dirty="0" smtClean="0"/>
              <a:t>Steps: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Obtain bottom-trawl data for 8 rockfishes and biogenic habitat (soft corals + sponges)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Fit multispecies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Interpret covariation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Compare single-species multispecies index of abundance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629294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Thorson, </a:t>
            </a:r>
            <a:r>
              <a:rPr lang="en-US" sz="2000" dirty="0" smtClean="0"/>
              <a:t>and Barnett.  2017</a:t>
            </a:r>
            <a:r>
              <a:rPr lang="en-US" sz="2000" dirty="0"/>
              <a:t>. Comparing estimates of abundance trends and distribution shifts using single- and multispecies models of fishes and biogenic habitat. ICES J. Mar. Sci. J. Cons. </a:t>
            </a:r>
          </a:p>
        </p:txBody>
      </p:sp>
    </p:spTree>
    <p:extLst>
      <p:ext uri="{BB962C8B-B14F-4D97-AF65-F5344CB8AC3E}">
        <p14:creationId xmlns:p14="http://schemas.microsoft.com/office/powerpoint/2010/main" val="299224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28600"/>
                <a:ext cx="8686800" cy="640080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4000" b="1" dirty="0" smtClean="0"/>
                  <a:t>Delta-generalized linear mixed model </a:t>
                </a:r>
              </a:p>
              <a:p>
                <a:pPr marL="0" indent="0">
                  <a:buNone/>
                </a:pPr>
                <a:r>
                  <a:rPr lang="en-US" dirty="0" smtClean="0"/>
                  <a:t>Potential problems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Some combination of species and year has 0% or 100% encounter rate</a:t>
                </a:r>
              </a:p>
              <a:p>
                <a:pPr lvl="1" indent="-342900"/>
                <a:r>
                  <a:rPr lang="en-US" sz="2000" dirty="0" smtClean="0"/>
                  <a:t>If 100% encounter rate in year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)→∞</m:t>
                    </m:r>
                  </m:oMath>
                </a14:m>
                <a:r>
                  <a:rPr lang="en-US" sz="2000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)→∞</m:t>
                    </m:r>
                  </m:oMath>
                </a14:m>
                <a:r>
                  <a:rPr lang="en-US" sz="2000" dirty="0"/>
                  <a:t> for that </a:t>
                </a:r>
                <a:r>
                  <a:rPr lang="en-US" sz="2000" dirty="0" smtClean="0"/>
                  <a:t>year</a:t>
                </a:r>
              </a:p>
              <a:p>
                <a:pPr lvl="1" indent="-342900"/>
                <a:r>
                  <a:rPr lang="en-US" sz="2000" dirty="0"/>
                  <a:t>If </a:t>
                </a:r>
                <a:r>
                  <a:rPr lang="en-US" sz="2000" dirty="0" smtClean="0"/>
                  <a:t>0</a:t>
                </a:r>
                <a:r>
                  <a:rPr lang="en-US" sz="2000" dirty="0"/>
                  <a:t>% encounter rate in year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 smtClean="0"/>
                  <a:t> and there’s no information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/>
                  <a:t> for that year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28600"/>
                <a:ext cx="8686800" cy="6400800"/>
              </a:xfrm>
              <a:blipFill>
                <a:blip r:embed="rId2"/>
                <a:stretch>
                  <a:fillRect l="-1825" t="-1714" r="-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Delta-generalized linear mixed model </a:t>
            </a:r>
          </a:p>
          <a:p>
            <a:pPr marL="0" indent="0">
              <a:buNone/>
            </a:pPr>
            <a:r>
              <a:rPr lang="en-US" sz="2800" smtClean="0"/>
              <a:t>Potential problems</a:t>
            </a:r>
          </a:p>
          <a:p>
            <a:r>
              <a:rPr lang="en-US" sz="2000" smtClean="0"/>
              <a:t>Some combination of species and year has 0% or 100% encounter rate</a:t>
            </a:r>
          </a:p>
          <a:p>
            <a:pPr marL="0" indent="0">
              <a:buNone/>
            </a:pPr>
            <a:r>
              <a:rPr lang="en-US" sz="2800" smtClean="0"/>
              <a:t>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If a few years with 100% encounter rate, try `ObsModel[2]=3`</a:t>
            </a:r>
          </a:p>
          <a:p>
            <a:pPr lvl="1" indent="-342900"/>
            <a:r>
              <a:rPr lang="en-US" sz="1800" smtClean="0"/>
              <a:t>indicates that VAST should check for species-years combinations with 100% encounter rates and fix those intercept for encounter probability to an extremely high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If a few years with either 100% of 0% encounter rate, add temporal structure</a:t>
            </a:r>
          </a:p>
          <a:p>
            <a:pPr lvl="1" indent="-342900"/>
            <a:r>
              <a:rPr lang="en-US" sz="1800" smtClean="0"/>
              <a:t>Shrinks intercept and slope towards adjacent years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Four other special cases available</a:t>
            </a:r>
            <a:endParaRPr lang="en-US" sz="24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use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ObsModel[2]=3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smtClean="0"/>
              <a:t>Delta-generalized linear mixed model </a:t>
            </a:r>
          </a:p>
          <a:p>
            <a:pPr marL="0" indent="0">
              <a:buNone/>
            </a:pPr>
            <a:r>
              <a:rPr lang="en-US" sz="2800" smtClean="0"/>
              <a:t>Potential problems</a:t>
            </a:r>
          </a:p>
          <a:p>
            <a:r>
              <a:rPr lang="en-US" sz="2000" smtClean="0"/>
              <a:t>Parameters hit bounds</a:t>
            </a:r>
          </a:p>
          <a:p>
            <a:pPr marL="0" indent="0">
              <a:buNone/>
            </a:pPr>
            <a:r>
              <a:rPr lang="en-US" sz="2800" smtClean="0"/>
              <a:t>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smtClean="0"/>
              <a:t>Simplify model</a:t>
            </a:r>
          </a:p>
          <a:p>
            <a:pPr lvl="1" indent="-342900"/>
            <a:r>
              <a:rPr lang="en-US" sz="2000" smtClean="0"/>
              <a:t>Check parameter estimates when turning off standard errors and newtonstep</a:t>
            </a:r>
          </a:p>
          <a:p>
            <a:pPr lvl="2" indent="-342900"/>
            <a:r>
              <a:rPr lang="en-US" sz="1600" smtClean="0"/>
              <a:t>Identify parameter at bounds</a:t>
            </a:r>
          </a:p>
          <a:p>
            <a:pPr lvl="1" indent="-342900"/>
            <a:r>
              <a:rPr lang="en-US" sz="2000" smtClean="0"/>
              <a:t>E.g., ` ln_H_input` sometimes gets to strange values</a:t>
            </a:r>
          </a:p>
          <a:p>
            <a:pPr lvl="2" indent="-342900"/>
            <a:r>
              <a:rPr lang="en-US" sz="1600" smtClean="0"/>
              <a:t>Turn off using `Data_Fn( …, Aniso=FALSE )</a:t>
            </a:r>
          </a:p>
          <a:p>
            <a:pPr marL="800100" lvl="2" indent="0">
              <a:buNone/>
            </a:pPr>
            <a:endParaRPr lang="en-US" sz="16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use 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ObsModel[2]=3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1752600"/>
            <a:ext cx="8686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 marL="0" indent="0" algn="ctr">
              <a:buNone/>
            </a:pPr>
            <a:r>
              <a:rPr lang="en-US" sz="2000" dirty="0" smtClean="0"/>
              <a:t>[Look at single-species </a:t>
            </a:r>
            <a:r>
              <a:rPr lang="en-US" sz="2000" dirty="0" err="1" smtClean="0"/>
              <a:t>Rmarkdown</a:t>
            </a:r>
            <a:r>
              <a:rPr lang="en-US" sz="2000" dirty="0" smtClean="0"/>
              <a:t> </a:t>
            </a:r>
            <a:r>
              <a:rPr lang="en-US" sz="2000" dirty="0"/>
              <a:t>script: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github.com/James-Thorson/VAST/tree/master/examples</a:t>
            </a:r>
            <a:r>
              <a:rPr lang="en-US" sz="2000" dirty="0" smtClean="0"/>
              <a:t>]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1800" dirty="0"/>
              <a:t>[Look at </a:t>
            </a:r>
            <a:r>
              <a:rPr lang="en-US" sz="1800" dirty="0" smtClean="0"/>
              <a:t>multi-species </a:t>
            </a:r>
            <a:r>
              <a:rPr lang="en-US" sz="1800" dirty="0" err="1"/>
              <a:t>Rmarkdown</a:t>
            </a:r>
            <a:r>
              <a:rPr lang="en-US" sz="1800" dirty="0"/>
              <a:t> script: </a:t>
            </a:r>
            <a:r>
              <a:rPr lang="en-US" sz="1800" dirty="0">
                <a:hlinkClick r:id="rId2"/>
              </a:rPr>
              <a:t>https://github.com/James-Thorson/VAST/tree/master/examples</a:t>
            </a:r>
            <a:r>
              <a:rPr lang="en-US" sz="1800" dirty="0"/>
              <a:t>] </a:t>
            </a:r>
            <a:endParaRPr lang="en-GB" sz="1800" dirty="0"/>
          </a:p>
          <a:p>
            <a:pPr marL="0" indent="0" algn="ctr">
              <a:buNone/>
            </a:pPr>
            <a:endParaRPr lang="en-GB" sz="1900" dirty="0"/>
          </a:p>
          <a:p>
            <a:pPr marL="0" indent="0">
              <a:buNone/>
            </a:pPr>
            <a:endParaRPr lang="en-US" sz="19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1067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b="51242"/>
          <a:stretch/>
        </p:blipFill>
        <p:spPr>
          <a:xfrm>
            <a:off x="609600" y="3352800"/>
            <a:ext cx="8001000" cy="3343835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228600"/>
            <a:ext cx="8686800" cy="6400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Single-species models are strongly smoothed</a:t>
            </a:r>
          </a:p>
          <a:p>
            <a:pPr lvl="1"/>
            <a:r>
              <a:rPr lang="en-US" dirty="0" smtClean="0"/>
              <a:t>No fine-scale information for </a:t>
            </a:r>
            <a:r>
              <a:rPr lang="en-US" dirty="0" err="1" smtClean="0"/>
              <a:t>splitnose</a:t>
            </a:r>
            <a:r>
              <a:rPr lang="en-US" dirty="0" smtClean="0"/>
              <a:t> and </a:t>
            </a:r>
            <a:r>
              <a:rPr lang="en-US" dirty="0" err="1" smtClean="0"/>
              <a:t>sharpchin</a:t>
            </a:r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1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0" y="304800"/>
            <a:ext cx="8458200" cy="25908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b="1" dirty="0"/>
              <a:t>Covariance for spatio-temporal components of encounter probability </a:t>
            </a:r>
            <a:r>
              <a:rPr lang="en-US" sz="4000" b="1" dirty="0" smtClean="0"/>
              <a:t>and </a:t>
            </a:r>
            <a:r>
              <a:rPr lang="en-US" sz="4000" b="1" dirty="0"/>
              <a:t>positive catch </a:t>
            </a:r>
            <a:r>
              <a:rPr lang="en-US" sz="4000" b="1" dirty="0" smtClean="0"/>
              <a:t>rates</a:t>
            </a:r>
          </a:p>
          <a:p>
            <a:r>
              <a:rPr lang="en-US" sz="2600" dirty="0" smtClean="0"/>
              <a:t>Encounter probability shows two groups</a:t>
            </a:r>
          </a:p>
          <a:p>
            <a:pPr lvl="1"/>
            <a:r>
              <a:rPr lang="en-US" sz="2200" dirty="0" smtClean="0"/>
              <a:t>SFI + Thornyheads  VS rockfishes</a:t>
            </a:r>
          </a:p>
          <a:p>
            <a:r>
              <a:rPr lang="en-US" sz="2600" dirty="0" smtClean="0"/>
              <a:t>Positive catch rate shows three groups</a:t>
            </a:r>
          </a:p>
          <a:p>
            <a:pPr lvl="1"/>
            <a:r>
              <a:rPr lang="en-US" sz="1800" dirty="0" smtClean="0"/>
              <a:t>SFI + Thornyheads   VS   Northern rockfishes   VS   </a:t>
            </a:r>
            <a:r>
              <a:rPr lang="en-US" sz="1800" dirty="0" err="1" smtClean="0"/>
              <a:t>Coastwide</a:t>
            </a:r>
            <a:r>
              <a:rPr lang="en-US" sz="1800" dirty="0" smtClean="0"/>
              <a:t> rockfishes</a:t>
            </a: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7053" r="6451" b="46574"/>
          <a:stretch/>
        </p:blipFill>
        <p:spPr>
          <a:xfrm>
            <a:off x="201706" y="3357162"/>
            <a:ext cx="4343400" cy="3505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53628" r="7590"/>
          <a:stretch/>
        </p:blipFill>
        <p:spPr>
          <a:xfrm>
            <a:off x="4545106" y="3357162"/>
            <a:ext cx="4343400" cy="3505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006" y="297934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Correlation:  Encounter probability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67835" y="297934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Correlation:  Positive catch rates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7190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49869" b="4575"/>
          <a:stretch/>
        </p:blipFill>
        <p:spPr>
          <a:xfrm>
            <a:off x="609600" y="3428999"/>
            <a:ext cx="8001000" cy="3124201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228600"/>
            <a:ext cx="8686800" cy="6400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Multispecies model captures fine-scale variation</a:t>
            </a:r>
          </a:p>
          <a:p>
            <a:pPr lvl="1"/>
            <a:r>
              <a:rPr lang="en-US" dirty="0" smtClean="0"/>
              <a:t>Shrinks </a:t>
            </a:r>
            <a:r>
              <a:rPr lang="en-US" dirty="0" err="1" smtClean="0"/>
              <a:t>stripetail</a:t>
            </a:r>
            <a:r>
              <a:rPr lang="en-US" dirty="0" smtClean="0"/>
              <a:t> towards </a:t>
            </a:r>
            <a:r>
              <a:rPr lang="en-US" dirty="0" err="1" smtClean="0"/>
              <a:t>greenstriped</a:t>
            </a:r>
            <a:endParaRPr lang="en-US" dirty="0" smtClean="0"/>
          </a:p>
          <a:p>
            <a:pPr lvl="1"/>
            <a:r>
              <a:rPr lang="en-US" dirty="0" smtClean="0"/>
              <a:t>Shrinks POP towards </a:t>
            </a:r>
            <a:r>
              <a:rPr lang="en-US" dirty="0" err="1" smtClean="0"/>
              <a:t>sharpchin</a:t>
            </a:r>
            <a:endParaRPr lang="en-GB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b="96667"/>
          <a:stretch/>
        </p:blipFill>
        <p:spPr>
          <a:xfrm>
            <a:off x="609600" y="3314699"/>
            <a:ext cx="8001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1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228600"/>
                <a:ext cx="4953000" cy="640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b="1" dirty="0" smtClean="0"/>
                  <a:t>Results</a:t>
                </a:r>
                <a:endParaRPr lang="en-US" b="1" dirty="0" smtClean="0"/>
              </a:p>
              <a:p>
                <a:r>
                  <a:rPr lang="en-US" sz="2800" dirty="0" smtClean="0"/>
                  <a:t>Multispecies </a:t>
                </a:r>
                <a:r>
                  <a:rPr lang="en-US" sz="2800" dirty="0"/>
                  <a:t>i</a:t>
                </a:r>
                <a:r>
                  <a:rPr lang="en-US" sz="2800" dirty="0" smtClean="0"/>
                  <a:t>mproves prediction of hold-out data</a:t>
                </a:r>
              </a:p>
              <a:p>
                <a:pPr lvl="1"/>
                <a:r>
                  <a:rPr lang="en-US" sz="2400" dirty="0" smtClean="0"/>
                  <a:t>Shown using 10-fold crossvalidation</a:t>
                </a:r>
              </a:p>
              <a:p>
                <a:r>
                  <a:rPr lang="en-US" sz="2800" dirty="0" smtClean="0"/>
                  <a:t>Multispecies has much better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𝐴𝐼𝐶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&gt;5692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Despite having an additional 112 parameters (409 vs. 297 for single-species)</a:t>
                </a:r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28600"/>
                <a:ext cx="4953000" cy="6400800"/>
              </a:xfrm>
              <a:blipFill>
                <a:blip r:embed="rId2"/>
                <a:stretch>
                  <a:fillRect l="-3818" t="-1524" r="-1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11452"/>
              </p:ext>
            </p:extLst>
          </p:nvPr>
        </p:nvGraphicFramePr>
        <p:xfrm>
          <a:off x="5181600" y="1125728"/>
          <a:ext cx="3810002" cy="5351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401">
                  <a:extLst>
                    <a:ext uri="{9D8B030D-6E8A-4147-A177-3AD203B41FA5}">
                      <a16:colId xmlns:a16="http://schemas.microsoft.com/office/drawing/2014/main" val="2821550047"/>
                    </a:ext>
                  </a:extLst>
                </a:gridCol>
                <a:gridCol w="1128809">
                  <a:extLst>
                    <a:ext uri="{9D8B030D-6E8A-4147-A177-3AD203B41FA5}">
                      <a16:colId xmlns:a16="http://schemas.microsoft.com/office/drawing/2014/main" val="3770379080"/>
                    </a:ext>
                  </a:extLst>
                </a:gridCol>
                <a:gridCol w="1102896">
                  <a:extLst>
                    <a:ext uri="{9D8B030D-6E8A-4147-A177-3AD203B41FA5}">
                      <a16:colId xmlns:a16="http://schemas.microsoft.com/office/drawing/2014/main" val="1724628017"/>
                    </a:ext>
                  </a:extLst>
                </a:gridCol>
                <a:gridCol w="1102896">
                  <a:extLst>
                    <a:ext uri="{9D8B030D-6E8A-4147-A177-3AD203B41FA5}">
                      <a16:colId xmlns:a16="http://schemas.microsoft.com/office/drawing/2014/main" val="366380636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Predictive negative log-likelihood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Ratio of predictive probability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3281308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Single-species VAST model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Multispecies VAST model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9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8459.71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8078.84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1.057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044865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8560.26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8209.90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1.053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160023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8768.53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8377.45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91801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8203.66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7815.19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1.058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124816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8335.34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8009.96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1.049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225609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8548.48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8154.91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495208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8426.61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8133.02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1.044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564870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8688.89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8335.62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1.052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997891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8439.27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8077.01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1.055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505609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8594.30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8271.42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1.048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00934883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81600" y="18218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10-fold crossvalidation exercise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6427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8600"/>
            <a:ext cx="35052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Results</a:t>
            </a:r>
          </a:p>
          <a:p>
            <a:r>
              <a:rPr lang="en-US" sz="2400" dirty="0" smtClean="0"/>
              <a:t>Multispecies model doesn’t shrink intervals</a:t>
            </a:r>
          </a:p>
          <a:p>
            <a:pPr lvl="1"/>
            <a:r>
              <a:rPr lang="en-US" sz="2000" dirty="0" smtClean="0"/>
              <a:t>Single-species has very similar standard errors</a:t>
            </a:r>
          </a:p>
          <a:p>
            <a:r>
              <a:rPr lang="en-US" sz="2400" dirty="0" smtClean="0"/>
              <a:t>Indices are largely similar between methods</a:t>
            </a:r>
          </a:p>
          <a:p>
            <a:pPr lvl="1"/>
            <a:r>
              <a:rPr lang="en-US" sz="2000" dirty="0" smtClean="0"/>
              <a:t>Makes sense given fixed index for every species-year</a:t>
            </a:r>
            <a:endParaRPr lang="en-US" sz="20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5741"/>
            <a:ext cx="54864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457200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Indices of abundance for each species in analysis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57475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28600"/>
            <a:ext cx="35052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Results</a:t>
            </a:r>
          </a:p>
          <a:p>
            <a:r>
              <a:rPr lang="en-US" sz="2400" dirty="0" smtClean="0"/>
              <a:t>Multispecies model </a:t>
            </a:r>
            <a:r>
              <a:rPr lang="en-US" sz="2400" dirty="0" smtClean="0"/>
              <a:t>again doesn’t </a:t>
            </a:r>
            <a:r>
              <a:rPr lang="en-US" sz="2400" dirty="0" smtClean="0"/>
              <a:t>shrink intervals</a:t>
            </a:r>
          </a:p>
          <a:p>
            <a:r>
              <a:rPr lang="en-US" sz="2400" dirty="0" smtClean="0"/>
              <a:t>Multispecies </a:t>
            </a:r>
            <a:r>
              <a:rPr lang="en-US" sz="2400" dirty="0" smtClean="0"/>
              <a:t>shrinks species towards their </a:t>
            </a:r>
            <a:r>
              <a:rPr lang="en-US" sz="2400" dirty="0" smtClean="0"/>
              <a:t>group</a:t>
            </a:r>
            <a:endParaRPr lang="en-GB" dirty="0"/>
          </a:p>
          <a:p>
            <a:pPr lvl="1"/>
            <a:r>
              <a:rPr lang="en-US" sz="2000" dirty="0" smtClean="0"/>
              <a:t>Large change in COG for POP and </a:t>
            </a:r>
            <a:r>
              <a:rPr lang="en-US" sz="2000" dirty="0" err="1" smtClean="0"/>
              <a:t>sharpchin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457200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Center-of-gravity (km north of equator) for each species</a:t>
            </a:r>
            <a:endParaRPr lang="en-GB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0015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228600"/>
            <a:ext cx="86868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Recommendations</a:t>
            </a:r>
          </a:p>
          <a:p>
            <a:pPr marL="0" indent="0">
              <a:buNone/>
            </a:pPr>
            <a:r>
              <a:rPr lang="en-US" sz="2400" dirty="0" smtClean="0"/>
              <a:t>Multispecies model is useful for…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Understanding covariation among species</a:t>
            </a:r>
          </a:p>
          <a:p>
            <a:pPr lvl="2"/>
            <a:r>
              <a:rPr lang="en-US" sz="1600" dirty="0" smtClean="0"/>
              <a:t>Useful information ecologically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Essential fish habitat designation</a:t>
            </a:r>
          </a:p>
          <a:p>
            <a:pPr lvl="2"/>
            <a:r>
              <a:rPr lang="en-US" sz="1600" dirty="0" smtClean="0"/>
              <a:t>Improves density predictions</a:t>
            </a:r>
          </a:p>
          <a:p>
            <a:pPr marL="0" indent="0">
              <a:buNone/>
            </a:pPr>
            <a:r>
              <a:rPr lang="en-US" sz="2400" dirty="0" smtClean="0"/>
              <a:t>Multispecies model is not useful for…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Index standardization for stock assessment </a:t>
            </a:r>
          </a:p>
          <a:p>
            <a:pPr lvl="2"/>
            <a:r>
              <a:rPr lang="en-US" sz="1600" dirty="0"/>
              <a:t>A</a:t>
            </a:r>
            <a:r>
              <a:rPr lang="en-US" sz="1600" dirty="0" smtClean="0"/>
              <a:t>dds complexity without improvement in precision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Climate-impact analysis</a:t>
            </a:r>
          </a:p>
          <a:p>
            <a:pPr lvl="2"/>
            <a:r>
              <a:rPr lang="en-US" sz="1600" dirty="0" smtClean="0"/>
              <a:t>Too sensitive to model-specification for sensitive science issues</a:t>
            </a:r>
          </a:p>
        </p:txBody>
      </p:sp>
    </p:spTree>
    <p:extLst>
      <p:ext uri="{BB962C8B-B14F-4D97-AF65-F5344CB8AC3E}">
        <p14:creationId xmlns:p14="http://schemas.microsoft.com/office/powerpoint/2010/main" val="281831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4603</TotalTime>
  <Words>1430</Words>
  <Application>Microsoft Office PowerPoint</Application>
  <PresentationFormat>On-screen Show (4:3)</PresentationFormat>
  <Paragraphs>743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Calibri</vt:lpstr>
      <vt:lpstr>Cambria Math</vt:lpstr>
      <vt:lpstr>SFMono-Regular</vt:lpstr>
      <vt:lpstr>Times New Roman</vt:lpstr>
      <vt:lpstr>Office Theme</vt:lpstr>
      <vt:lpstr>Custom Design</vt:lpstr>
      <vt:lpstr>1_Office Theme</vt:lpstr>
      <vt:lpstr>Lab 8:  VAST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Thorson, James</cp:lastModifiedBy>
  <cp:revision>324</cp:revision>
  <dcterms:created xsi:type="dcterms:W3CDTF">2010-02-28T21:11:55Z</dcterms:created>
  <dcterms:modified xsi:type="dcterms:W3CDTF">2018-05-17T15:57:20Z</dcterms:modified>
</cp:coreProperties>
</file>